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12" r:id="rId1"/>
  </p:sldMasterIdLst>
  <p:notesMasterIdLst>
    <p:notesMasterId r:id="rId33"/>
  </p:notesMasterIdLst>
  <p:sldIdLst>
    <p:sldId id="339" r:id="rId2"/>
    <p:sldId id="364" r:id="rId3"/>
    <p:sldId id="349" r:id="rId4"/>
    <p:sldId id="350" r:id="rId5"/>
    <p:sldId id="351" r:id="rId6"/>
    <p:sldId id="354" r:id="rId7"/>
    <p:sldId id="352" r:id="rId8"/>
    <p:sldId id="334" r:id="rId9"/>
    <p:sldId id="359" r:id="rId10"/>
    <p:sldId id="362" r:id="rId11"/>
    <p:sldId id="363" r:id="rId12"/>
    <p:sldId id="276" r:id="rId13"/>
    <p:sldId id="300" r:id="rId14"/>
    <p:sldId id="290" r:id="rId15"/>
    <p:sldId id="320" r:id="rId16"/>
    <p:sldId id="304" r:id="rId17"/>
    <p:sldId id="299" r:id="rId18"/>
    <p:sldId id="315" r:id="rId19"/>
    <p:sldId id="306" r:id="rId20"/>
    <p:sldId id="330" r:id="rId21"/>
    <p:sldId id="355" r:id="rId22"/>
    <p:sldId id="332" r:id="rId23"/>
    <p:sldId id="360" r:id="rId24"/>
    <p:sldId id="356" r:id="rId25"/>
    <p:sldId id="296" r:id="rId26"/>
    <p:sldId id="292" r:id="rId27"/>
    <p:sldId id="316" r:id="rId28"/>
    <p:sldId id="353" r:id="rId29"/>
    <p:sldId id="326" r:id="rId30"/>
    <p:sldId id="329" r:id="rId31"/>
    <p:sldId id="361" r:id="rId3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Rg st="1" end="31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5" autoAdjust="0"/>
    <p:restoredTop sz="94709" autoAdjust="0"/>
  </p:normalViewPr>
  <p:slideViewPr>
    <p:cSldViewPr>
      <p:cViewPr varScale="1">
        <p:scale>
          <a:sx n="106" d="100"/>
          <a:sy n="106" d="100"/>
        </p:scale>
        <p:origin x="166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2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C020F-E869-47E1-AE77-E983D40233E5}" type="datetimeFigureOut">
              <a:rPr lang="pl-PL" smtClean="0"/>
              <a:t>2016-06-16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7DC2F-C85C-487C-949F-96CBF4BF8CE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8983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7DC2F-C85C-487C-949F-96CBF4BF8CEC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6331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8BF0F-80B6-48AF-B506-3B32EE12D7FC}" type="datetimeFigureOut">
              <a:rPr lang="pl-PL" smtClean="0"/>
              <a:pPr/>
              <a:t>2016-06-16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2C6F-BA17-4C40-BCAE-23928814BDE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477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48">
        <p:fade/>
      </p:transition>
    </mc:Choice>
    <mc:Fallback xmlns="">
      <p:transition spd="med" advTm="8348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8BF0F-80B6-48AF-B506-3B32EE12D7FC}" type="datetimeFigureOut">
              <a:rPr lang="pl-PL" smtClean="0"/>
              <a:pPr/>
              <a:t>2016-06-16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2C6F-BA17-4C40-BCAE-23928814BDE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28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48">
        <p:fade/>
      </p:transition>
    </mc:Choice>
    <mc:Fallback xmlns="">
      <p:transition spd="med" advTm="8348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8BF0F-80B6-48AF-B506-3B32EE12D7FC}" type="datetimeFigureOut">
              <a:rPr lang="pl-PL" smtClean="0"/>
              <a:pPr/>
              <a:t>2016-06-16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2C6F-BA17-4C40-BCAE-23928814BDE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827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48">
        <p:fade/>
      </p:transition>
    </mc:Choice>
    <mc:Fallback xmlns="">
      <p:transition spd="med" advTm="8348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8BF0F-80B6-48AF-B506-3B32EE12D7FC}" type="datetimeFigureOut">
              <a:rPr lang="pl-PL" smtClean="0"/>
              <a:pPr/>
              <a:t>2016-06-16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2C6F-BA17-4C40-BCAE-23928814BDE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02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48">
        <p:fade/>
      </p:transition>
    </mc:Choice>
    <mc:Fallback xmlns="">
      <p:transition spd="med" advTm="8348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8BF0F-80B6-48AF-B506-3B32EE12D7FC}" type="datetimeFigureOut">
              <a:rPr lang="pl-PL" smtClean="0"/>
              <a:pPr/>
              <a:t>2016-06-16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2C6F-BA17-4C40-BCAE-23928814BDE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685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48">
        <p:fade/>
      </p:transition>
    </mc:Choice>
    <mc:Fallback xmlns="">
      <p:transition spd="med" advTm="8348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8BF0F-80B6-48AF-B506-3B32EE12D7FC}" type="datetimeFigureOut">
              <a:rPr lang="pl-PL" smtClean="0"/>
              <a:pPr/>
              <a:t>2016-06-16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2C6F-BA17-4C40-BCAE-23928814BDE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70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48">
        <p:fade/>
      </p:transition>
    </mc:Choice>
    <mc:Fallback xmlns="">
      <p:transition spd="med" advTm="8348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8BF0F-80B6-48AF-B506-3B32EE12D7FC}" type="datetimeFigureOut">
              <a:rPr lang="pl-PL" smtClean="0"/>
              <a:pPr/>
              <a:t>2016-06-16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2C6F-BA17-4C40-BCAE-23928814BDE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075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48">
        <p:fade/>
      </p:transition>
    </mc:Choice>
    <mc:Fallback xmlns="">
      <p:transition spd="med" advTm="8348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8BF0F-80B6-48AF-B506-3B32EE12D7FC}" type="datetimeFigureOut">
              <a:rPr lang="pl-PL" smtClean="0"/>
              <a:pPr/>
              <a:t>2016-06-16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2C6F-BA17-4C40-BCAE-23928814BDE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884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48">
        <p:fade/>
      </p:transition>
    </mc:Choice>
    <mc:Fallback xmlns="">
      <p:transition spd="med" advTm="8348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8BF0F-80B6-48AF-B506-3B32EE12D7FC}" type="datetimeFigureOut">
              <a:rPr lang="pl-PL" smtClean="0"/>
              <a:pPr/>
              <a:t>2016-06-16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2C6F-BA17-4C40-BCAE-23928814BDE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496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48">
        <p:fade/>
      </p:transition>
    </mc:Choice>
    <mc:Fallback xmlns="">
      <p:transition spd="med" advTm="8348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8BF0F-80B6-48AF-B506-3B32EE12D7FC}" type="datetimeFigureOut">
              <a:rPr lang="pl-PL" smtClean="0"/>
              <a:pPr/>
              <a:t>2016-06-16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2C6F-BA17-4C40-BCAE-23928814BDE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014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48">
        <p:fade/>
      </p:transition>
    </mc:Choice>
    <mc:Fallback xmlns="">
      <p:transition spd="med" advTm="8348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8BF0F-80B6-48AF-B506-3B32EE12D7FC}" type="datetimeFigureOut">
              <a:rPr lang="pl-PL" smtClean="0"/>
              <a:pPr/>
              <a:t>2016-06-16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2C6F-BA17-4C40-BCAE-23928814BDE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854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48">
        <p:fade/>
      </p:transition>
    </mc:Choice>
    <mc:Fallback xmlns="">
      <p:transition spd="med" advTm="8348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8BF0F-80B6-48AF-B506-3B32EE12D7FC}" type="datetimeFigureOut">
              <a:rPr lang="pl-PL" smtClean="0"/>
              <a:pPr/>
              <a:t>2016-06-16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F2C6F-BA17-4C40-BCAE-23928814BDE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787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8348">
        <p:fade/>
      </p:transition>
    </mc:Choice>
    <mc:Fallback xmlns="">
      <p:transition spd="med" advTm="8348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00B0F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10369152" cy="1152128"/>
          </a:xfrm>
          <a:noFill/>
        </p:spPr>
        <p:txBody>
          <a:bodyPr>
            <a:normAutofit/>
          </a:bodyPr>
          <a:lstStyle/>
          <a:p>
            <a:pPr algn="l"/>
            <a:r>
              <a:rPr lang="pl-PL" sz="4000" dirty="0" smtClean="0"/>
              <a:t>        </a:t>
            </a:r>
            <a:r>
              <a:rPr lang="pl-PL" sz="4000" b="1" dirty="0" smtClean="0">
                <a:solidFill>
                  <a:srgbClr val="002060"/>
                </a:solidFill>
              </a:rPr>
              <a:t>Szkoła Podstawowa nr 4 w Ostródzie</a:t>
            </a:r>
            <a:endParaRPr lang="pl-PL" sz="4000" b="1" dirty="0">
              <a:solidFill>
                <a:srgbClr val="00206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-108520" y="5301208"/>
            <a:ext cx="7854696" cy="1752600"/>
          </a:xfrm>
        </p:spPr>
        <p:txBody>
          <a:bodyPr>
            <a:normAutofit/>
          </a:bodyPr>
          <a:lstStyle/>
          <a:p>
            <a:endParaRPr lang="pl-PL" sz="1800" dirty="0">
              <a:latin typeface="+mj-lt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428596" y="3429000"/>
            <a:ext cx="4104456" cy="962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107000"/>
              </a:lnSpc>
              <a:spcAft>
                <a:spcPts val="0"/>
              </a:spcAft>
            </a:pPr>
            <a:r>
              <a:rPr lang="pl-PL" b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Adres</a:t>
            </a:r>
            <a:r>
              <a:rPr lang="pl-PL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pl-PL" sz="11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t">
              <a:lnSpc>
                <a:spcPct val="107000"/>
              </a:lnSpc>
              <a:spcAft>
                <a:spcPts val="0"/>
              </a:spcAft>
            </a:pPr>
            <a:r>
              <a:rPr lang="pl-PL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ul</a:t>
            </a:r>
            <a:r>
              <a:rPr lang="pl-PL" b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Kościuszki </a:t>
            </a:r>
            <a:r>
              <a:rPr lang="pl-PL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14</a:t>
            </a:r>
            <a:endParaRPr lang="pl-PL" sz="11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14-100 </a:t>
            </a:r>
            <a:r>
              <a:rPr lang="pl-PL" b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Ostróda</a:t>
            </a:r>
          </a:p>
        </p:txBody>
      </p:sp>
      <p:pic>
        <p:nvPicPr>
          <p:cNvPr id="31746" name="Picture 2" descr="http://sp2olsztyn.pl/school/images/spz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037" y="4610794"/>
            <a:ext cx="2095500" cy="2105026"/>
          </a:xfrm>
          <a:prstGeom prst="rect">
            <a:avLst/>
          </a:prstGeom>
          <a:noFill/>
        </p:spPr>
      </p:pic>
      <p:pic>
        <p:nvPicPr>
          <p:cNvPr id="7" name="Obraz 6" descr="https://sp4ostroda.edupage.org/photos/skin/slide/zdjecia_szkol(1)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1985" y="1731170"/>
            <a:ext cx="5786478" cy="43577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48">
        <p:fade/>
      </p:transition>
    </mc:Choice>
    <mc:Fallback xmlns="">
      <p:transition spd="med" advTm="83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4" descr="Dzień Misia 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2060848"/>
            <a:ext cx="5715039" cy="4286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ymbol zastępczy zawartości 5" descr="img0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357166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ole tekstowe 5"/>
          <p:cNvSpPr txBox="1"/>
          <p:nvPr/>
        </p:nvSpPr>
        <p:spPr>
          <a:xfrm>
            <a:off x="4644008" y="921469"/>
            <a:ext cx="468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002060"/>
                </a:solidFill>
              </a:rPr>
              <a:t>Lubimy słuchać, kiedy inni nam czytają. </a:t>
            </a:r>
            <a:endParaRPr lang="pl-PL" sz="2000" b="1" dirty="0">
              <a:solidFill>
                <a:srgbClr val="002060"/>
              </a:solidFill>
            </a:endParaRPr>
          </a:p>
        </p:txBody>
      </p:sp>
      <p:pic>
        <p:nvPicPr>
          <p:cNvPr id="9218" name="Picture 2" descr="https://sp4ostroda.edupage.org/photos/icons/img0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77072"/>
            <a:ext cx="2695592" cy="20216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48">
        <p:fade/>
      </p:transition>
    </mc:Choice>
    <mc:Fallback xmlns="">
      <p:transition spd="med" advTm="83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38548" y="332656"/>
            <a:ext cx="360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002060"/>
                </a:solidFill>
              </a:rPr>
              <a:t>Wielkie Czytanie Mikołajka.</a:t>
            </a:r>
          </a:p>
          <a:p>
            <a:r>
              <a:rPr lang="pl-PL" sz="2000" b="1" dirty="0" smtClean="0">
                <a:solidFill>
                  <a:srgbClr val="002060"/>
                </a:solidFill>
              </a:rPr>
              <a:t>Podobają się nam wesołe, szkolne przygody tego francuskiego kolegi…</a:t>
            </a:r>
            <a:endParaRPr lang="pl-PL" sz="20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s://sp4ostroda.edupage.org/photos/icons/img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975" y="476672"/>
            <a:ext cx="4139952" cy="3104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https://sp4ostroda.edupage.org/photos/icons/img0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010" y="3789040"/>
            <a:ext cx="3672408" cy="2754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44824"/>
            <a:ext cx="2859782" cy="38130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4" name="Picture 4" descr="http://vignette2.wikia.nocookie.net/mikolajkopedia/images/0/0f/Miko%C5%82ajek.png/revision/latest?cb=20130401115105&amp;path-prefix=p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217" y="4990521"/>
            <a:ext cx="1715420" cy="133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48">
        <p:fade/>
      </p:transition>
    </mc:Choice>
    <mc:Fallback xmlns="">
      <p:transition spd="med" advTm="83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edupage12.edupage.org/connect_photo.php?e=sp4ostroda&amp;s=6&amp;c=/photos/teachers/-5/30/imgb3674135494b3a43443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00042"/>
            <a:ext cx="3161132" cy="4214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http://edupage12.edupage.org/connect_photo.php?e=sp4ostroda&amp;s=6&amp;c=/photos/teachers/-5/30/img0ac4d0865d0e867d47a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5001" y="2348880"/>
            <a:ext cx="3905277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ole tekstowe 5"/>
          <p:cNvSpPr txBox="1"/>
          <p:nvPr/>
        </p:nvSpPr>
        <p:spPr>
          <a:xfrm>
            <a:off x="4211960" y="1052736"/>
            <a:ext cx="4246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002060"/>
                </a:solidFill>
              </a:rPr>
              <a:t>Kiedy biblioteka ma swoje święto,</a:t>
            </a:r>
            <a:endParaRPr lang="pl-PL" sz="2000" b="1" dirty="0">
              <a:solidFill>
                <a:srgbClr val="00206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770233" y="5867021"/>
            <a:ext cx="7697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sz="1600" b="1" dirty="0" smtClean="0">
                <a:solidFill>
                  <a:srgbClr val="FF0000"/>
                </a:solidFill>
                <a:latin typeface="Bookman Old Style" pitchFamily="18" charset="0"/>
              </a:rPr>
              <a:t>Październik - Międzynarodowy Miesiąc Bibliotek Szkolnych</a:t>
            </a:r>
            <a:endParaRPr lang="pl-PL" sz="16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48">
        <p:fade/>
      </p:transition>
    </mc:Choice>
    <mc:Fallback xmlns="">
      <p:transition spd="med" advTm="83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edupage12.edupage.org/connect_photo.php?e=sp4ostroda&amp;s=6&amp;c=/photos/album/230/hdimg5a94f2a27425e2d1acc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2920" y="332656"/>
            <a:ext cx="3900458" cy="2925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http://edupage12.edupage.org/connect_photo.php?e=sp4ostroda&amp;s=6&amp;c=/photos/album/230/hdimg95ec39913c603ddd568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643182"/>
            <a:ext cx="5000660" cy="3750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pole tekstowe 6"/>
          <p:cNvSpPr txBox="1"/>
          <p:nvPr/>
        </p:nvSpPr>
        <p:spPr>
          <a:xfrm>
            <a:off x="611560" y="332656"/>
            <a:ext cx="4000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002060"/>
                </a:solidFill>
              </a:rPr>
              <a:t>składamy jej najlepsze życzenia …</a:t>
            </a:r>
            <a:endParaRPr lang="pl-PL" sz="20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s://edupage12.edupage.org/connect_photo.php?e=sp4ostroda&amp;s=6&amp;c=/photos/album/230/hdimg08748992e7fdb95b21a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045" y="3645024"/>
            <a:ext cx="3525810" cy="2645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2" name="Picture 2" descr="https://edupage12.edupage.org/connect_photo.php?e=sp4ostroda&amp;s=6&amp;c=/photos/album/230/hdimg9335f06d4e48eed330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8720"/>
            <a:ext cx="2552756" cy="1915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48">
        <p:fade/>
      </p:transition>
    </mc:Choice>
    <mc:Fallback xmlns="">
      <p:transition spd="med" advTm="83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edupage12.edupage.org/connect_photo.php?e=sp4ostroda&amp;s=6&amp;c=/photos/album/319/hdimgbb9eeb550b40c69813c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5361" y="1247142"/>
            <a:ext cx="5238787" cy="3929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http://edupage12.edupage.org/connect_photo.php?e=sp4ostroda&amp;s=6&amp;c=/photos/album/319/hdimgacc142cdd8e5778a30b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0148" y="402798"/>
            <a:ext cx="3373685" cy="4500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ole tekstowe 3"/>
          <p:cNvSpPr txBox="1"/>
          <p:nvPr/>
        </p:nvSpPr>
        <p:spPr>
          <a:xfrm>
            <a:off x="395536" y="431852"/>
            <a:ext cx="4143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002060"/>
                </a:solidFill>
              </a:rPr>
              <a:t>Kocham swoją mamę i sama zrobię jej najpiękniejszą laurkę.</a:t>
            </a:r>
            <a:endParaRPr lang="pl-PL" sz="2000" b="1" dirty="0">
              <a:solidFill>
                <a:srgbClr val="00206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7016991" y="5661248"/>
            <a:ext cx="2714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sz="1600" b="1" dirty="0" smtClean="0">
                <a:solidFill>
                  <a:srgbClr val="FF0000"/>
                </a:solidFill>
                <a:latin typeface="Bookman Old Style" pitchFamily="18" charset="0"/>
              </a:rPr>
              <a:t> Dzień Matki </a:t>
            </a:r>
            <a:endParaRPr lang="pl-PL" sz="16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2050" name="Picture 2" descr="https://edupage12.edupage.org/connect_photo.php?e=sp4ostroda&amp;s=6&amp;c=/photos/album/319/hdimg3eb43fa025cd9be4b5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221088"/>
            <a:ext cx="3276364" cy="2457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48">
        <p:fade/>
      </p:transition>
    </mc:Choice>
    <mc:Fallback xmlns="">
      <p:transition spd="med" advTm="83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323528" y="1124744"/>
            <a:ext cx="27860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002060"/>
                </a:solidFill>
              </a:rPr>
              <a:t>Wiemy, co jemy - możemy odczytać wyraz ,,krówka” i nie tylko…</a:t>
            </a:r>
            <a:endParaRPr lang="pl-PL" sz="2000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http://edupage12.edupage.org/connect_photo.php?e=sp4ostroda&amp;s=6&amp;c=/photos/album/264/hdimgb6260ababf53beb28f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284984"/>
            <a:ext cx="4000528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http://edupage12.edupage.org/connect_photo.php?e=sp4ostroda&amp;s=6&amp;c=/photos/album/264/hdimg75291f7a2a748d9b89a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285728"/>
            <a:ext cx="4286280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rostokąt 5"/>
          <p:cNvSpPr/>
          <p:nvPr/>
        </p:nvSpPr>
        <p:spPr>
          <a:xfrm>
            <a:off x="4932040" y="4785182"/>
            <a:ext cx="40005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smtClean="0">
                <a:solidFill>
                  <a:srgbClr val="002060"/>
                </a:solidFill>
              </a:rPr>
              <a:t>Potrafimy przeczytać literki, wyrazy, zadania w innych zeszytach.</a:t>
            </a:r>
            <a:endParaRPr lang="pl-PL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48">
        <p:fade/>
      </p:transition>
    </mc:Choice>
    <mc:Fallback xmlns="">
      <p:transition spd="med" advTm="83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edupage12.edupage.org/connect_photo.php?e=sp4ostroda&amp;s=6&amp;c=/photos/album/284/hdimgb836b7fa11ef2617c6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2500306"/>
            <a:ext cx="5524539" cy="4143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http://edupage12.edupage.org/connect_photo.php?e=sp4ostroda&amp;s=6&amp;c=/photos/album/284/hdimgcdeead39967b46b631a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714356"/>
            <a:ext cx="3786214" cy="2839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ole tekstowe 4"/>
          <p:cNvSpPr txBox="1"/>
          <p:nvPr/>
        </p:nvSpPr>
        <p:spPr>
          <a:xfrm>
            <a:off x="5076056" y="620688"/>
            <a:ext cx="34580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002060"/>
                </a:solidFill>
              </a:rPr>
              <a:t>Dobrze znamy już ortografię. </a:t>
            </a:r>
          </a:p>
          <a:p>
            <a:endParaRPr lang="pl-PL" sz="2000" b="1" dirty="0">
              <a:solidFill>
                <a:srgbClr val="002060"/>
              </a:solidFill>
            </a:endParaRPr>
          </a:p>
          <a:p>
            <a:r>
              <a:rPr lang="pl-PL" sz="2000" b="1" dirty="0" smtClean="0">
                <a:solidFill>
                  <a:srgbClr val="002060"/>
                </a:solidFill>
              </a:rPr>
              <a:t>Mamy bujną wyobraźnię … </a:t>
            </a:r>
            <a:r>
              <a:rPr lang="pl-PL" sz="2000" b="1" dirty="0">
                <a:solidFill>
                  <a:srgbClr val="002060"/>
                </a:solidFill>
              </a:rPr>
              <a:t>C</a:t>
            </a:r>
            <a:r>
              <a:rPr lang="pl-PL" sz="2000" b="1" dirty="0" smtClean="0">
                <a:solidFill>
                  <a:srgbClr val="002060"/>
                </a:solidFill>
              </a:rPr>
              <a:t>hyba możemy już pisać książki ?</a:t>
            </a:r>
            <a:endParaRPr lang="pl-PL" sz="2000" b="1" dirty="0">
              <a:solidFill>
                <a:srgbClr val="002060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07504" y="4760309"/>
            <a:ext cx="3278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sz="1600" b="1" dirty="0" smtClean="0">
                <a:solidFill>
                  <a:srgbClr val="FF0000"/>
                </a:solidFill>
                <a:latin typeface="Bookman Old Style" pitchFamily="18" charset="0"/>
              </a:rPr>
              <a:t> Konkurs ortograficzny</a:t>
            </a:r>
            <a:endParaRPr lang="pl-PL" sz="16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48">
        <p:fade/>
      </p:transition>
    </mc:Choice>
    <mc:Fallback xmlns="">
      <p:transition spd="med" advTm="83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edupage12.edupage.org/connect_photo.php?e=sp4ostroda&amp;s=6&amp;c=/photos/album/252/hdimgc401811a0f3c24eebcc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52" y="1913705"/>
            <a:ext cx="5024473" cy="3768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ole tekstowe 4"/>
          <p:cNvSpPr txBox="1"/>
          <p:nvPr/>
        </p:nvSpPr>
        <p:spPr>
          <a:xfrm>
            <a:off x="0" y="854258"/>
            <a:ext cx="5009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 </a:t>
            </a:r>
            <a:r>
              <a:rPr lang="pl-PL" sz="2000" b="1" dirty="0" smtClean="0">
                <a:solidFill>
                  <a:srgbClr val="002060"/>
                </a:solidFill>
              </a:rPr>
              <a:t>Klasa 3c już napisała ciekawe opowiadania  </a:t>
            </a:r>
            <a:endParaRPr lang="pl-PL" sz="20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s://edupage12.edupage.org/connect_photo.php?e=sp4ostroda&amp;s=6&amp;c=/photos/album/214/hdimg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0648"/>
            <a:ext cx="3948261" cy="2961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https://edupage12.edupage.org/connect_photo.php?e=sp4ostroda&amp;s=6&amp;c=/photos/album/214/hdimg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693" y="3645024"/>
            <a:ext cx="3726937" cy="2795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48">
        <p:fade/>
      </p:transition>
    </mc:Choice>
    <mc:Fallback xmlns="">
      <p:transition spd="med" advTm="83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edupage12.edupage.org/connect_photo.php?e=sp4ostroda&amp;s=6&amp;c=/photos/album/252/hdimg11e88fcdf30eb31cfd7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862645"/>
            <a:ext cx="4572032" cy="3429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ole tekstowe 3"/>
          <p:cNvSpPr txBox="1"/>
          <p:nvPr/>
        </p:nvSpPr>
        <p:spPr>
          <a:xfrm>
            <a:off x="472664" y="1196752"/>
            <a:ext cx="3000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Bookman Old Style" pitchFamily="18" charset="0"/>
              </a:rPr>
              <a:t> </a:t>
            </a:r>
            <a:r>
              <a:rPr lang="pl-PL" sz="2000" b="1" dirty="0" smtClean="0">
                <a:solidFill>
                  <a:srgbClr val="002060"/>
                </a:solidFill>
              </a:rPr>
              <a:t>i śmieszne komiksy.</a:t>
            </a:r>
            <a:endParaRPr lang="pl-PL" sz="20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https://edupage12.edupage.org/connect_photo.php?e=sp4ostroda&amp;s=6&amp;c=/photos/album/252/hdimg9006a362e22b32bcaba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2" y="188640"/>
            <a:ext cx="4137063" cy="3103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6" name="Picture 2" descr="https://edupage12.edupage.org/connect_photo.php?e=sp4ostroda&amp;s=6&amp;c=/photos/album/252/hdimg1faa3269db412d2c506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92258"/>
            <a:ext cx="4450185" cy="33385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48">
        <p:fade/>
      </p:transition>
    </mc:Choice>
    <mc:Fallback xmlns="">
      <p:transition spd="med" advTm="83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edupage12.edupage.org/connect_photo.php?e=sp4ostroda&amp;s=6&amp;c=/photos/album/277/hdimg0de8c8122813c7904eb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285992"/>
            <a:ext cx="5048285" cy="3786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http://edupage12.edupage.org/connect_photo.php?e=sp4ostroda&amp;s=6&amp;c=/photos/album/277/hdimge1a7343281fdcf1935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500042"/>
            <a:ext cx="4191029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ole tekstowe 4"/>
          <p:cNvSpPr txBox="1"/>
          <p:nvPr/>
        </p:nvSpPr>
        <p:spPr>
          <a:xfrm>
            <a:off x="364925" y="764704"/>
            <a:ext cx="34947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002060"/>
                </a:solidFill>
              </a:rPr>
              <a:t>W</a:t>
            </a:r>
            <a:r>
              <a:rPr lang="pl-PL" sz="2000" b="1" dirty="0" smtClean="0">
                <a:solidFill>
                  <a:srgbClr val="002060"/>
                </a:solidFill>
              </a:rPr>
              <a:t>ykonaliśmy albumy o swoim mieście, jeszcze troszeczkę pomagały mam mamy.</a:t>
            </a:r>
            <a:endParaRPr lang="pl-PL" sz="2000" b="1" dirty="0">
              <a:solidFill>
                <a:srgbClr val="002060"/>
              </a:solidFill>
            </a:endParaRPr>
          </a:p>
        </p:txBody>
      </p:sp>
      <p:pic>
        <p:nvPicPr>
          <p:cNvPr id="7170" name="Picture 2" descr="https://edupage12.edupage.org/connect_photo.php?e=sp4ostroda&amp;s=6&amp;c=/photos/album/277/hdimg9da4b83681cd037df3b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214958"/>
            <a:ext cx="2544495" cy="1908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48">
        <p:fade/>
      </p:transition>
    </mc:Choice>
    <mc:Fallback xmlns="">
      <p:transition spd="med" advTm="83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180983" y="206242"/>
            <a:ext cx="4658648" cy="11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6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 czytamy!</a:t>
            </a:r>
            <a:endParaRPr lang="pl-PL" sz="6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899592" y="5949280"/>
            <a:ext cx="8046640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Uczniowie Szkoły Podstawowej nr 4 w Ostródzie</a:t>
            </a:r>
            <a:endParaRPr lang="pl-PL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199" y="1474916"/>
            <a:ext cx="6516216" cy="4336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72455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8348">
        <p15:prstTrans prst="curtains"/>
      </p:transition>
    </mc:Choice>
    <mc:Fallback xmlns="">
      <p:transition spd="slow" advTm="83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J:\czytelnictwo\DSC0270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2692" y="1302544"/>
            <a:ext cx="6175588" cy="4711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 descr="J:\czytelnictwo\DSC0268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302544"/>
            <a:ext cx="2143140" cy="2967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rostokąt 5"/>
          <p:cNvSpPr/>
          <p:nvPr/>
        </p:nvSpPr>
        <p:spPr>
          <a:xfrm>
            <a:off x="899592" y="332656"/>
            <a:ext cx="69728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000" b="1" dirty="0" smtClean="0">
                <a:solidFill>
                  <a:srgbClr val="002060"/>
                </a:solidFill>
              </a:rPr>
              <a:t>Czasami bywamy ilustratorami  przeczytanych wierszy.</a:t>
            </a:r>
            <a:endParaRPr lang="pl-PL" sz="2000" b="1" dirty="0">
              <a:solidFill>
                <a:srgbClr val="002060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42" y="4570483"/>
            <a:ext cx="2232248" cy="1935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48">
        <p:fade/>
      </p:transition>
    </mc:Choice>
    <mc:Fallback xmlns="">
      <p:transition spd="med" advTm="83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46875" y="332656"/>
            <a:ext cx="3643306" cy="2430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7809" y="692696"/>
            <a:ext cx="4603965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09135" y="3158642"/>
            <a:ext cx="4181046" cy="2789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ole tekstowe 4"/>
          <p:cNvSpPr txBox="1"/>
          <p:nvPr/>
        </p:nvSpPr>
        <p:spPr>
          <a:xfrm>
            <a:off x="0" y="4437112"/>
            <a:ext cx="47880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002060"/>
                </a:solidFill>
              </a:rPr>
              <a:t>Wiemy, skąd czerpać pomysły</a:t>
            </a:r>
          </a:p>
          <a:p>
            <a:r>
              <a:rPr lang="pl-PL" sz="2000" b="1" dirty="0" smtClean="0">
                <a:solidFill>
                  <a:srgbClr val="002060"/>
                </a:solidFill>
              </a:rPr>
              <a:t> na pisanie książek. </a:t>
            </a:r>
          </a:p>
          <a:p>
            <a:r>
              <a:rPr lang="pl-PL" sz="2000" b="1" dirty="0" smtClean="0">
                <a:solidFill>
                  <a:srgbClr val="002060"/>
                </a:solidFill>
              </a:rPr>
              <a:t>Opowiedział nam o tym znany pisarz,</a:t>
            </a:r>
          </a:p>
          <a:p>
            <a:r>
              <a:rPr lang="pl-PL" sz="2000" b="1" dirty="0" smtClean="0">
                <a:solidFill>
                  <a:srgbClr val="002060"/>
                </a:solidFill>
              </a:rPr>
              <a:t> z którym spotkaliśmy się w naszej szkole.</a:t>
            </a:r>
            <a:endParaRPr lang="pl-PL" sz="2000" b="1" dirty="0">
              <a:solidFill>
                <a:srgbClr val="002060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2699792" y="6299101"/>
            <a:ext cx="6539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sz="1600" b="1" dirty="0" smtClean="0">
                <a:solidFill>
                  <a:srgbClr val="FF0000"/>
                </a:solidFill>
                <a:latin typeface="Bookman Old Style" pitchFamily="18" charset="0"/>
              </a:rPr>
              <a:t> Spotkanie autorskie z Grzegorzem </a:t>
            </a:r>
            <a:r>
              <a:rPr lang="pl-PL" sz="1600" b="1" dirty="0" err="1" smtClean="0">
                <a:solidFill>
                  <a:srgbClr val="FF0000"/>
                </a:solidFill>
                <a:latin typeface="Bookman Old Style" pitchFamily="18" charset="0"/>
              </a:rPr>
              <a:t>Kasdepke</a:t>
            </a:r>
            <a:endParaRPr lang="pl-PL" sz="16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48">
        <p:fade/>
      </p:transition>
    </mc:Choice>
    <mc:Fallback xmlns="">
      <p:transition spd="med" advTm="83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J:\czytelnictwo\101MSDCF\DSC000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571480"/>
            <a:ext cx="3595692" cy="2519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 descr="J:\czytelnictwo\101MSDCF\DSC000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190" y="2492896"/>
            <a:ext cx="5000660" cy="3609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ole tekstowe 3"/>
          <p:cNvSpPr txBox="1"/>
          <p:nvPr/>
        </p:nvSpPr>
        <p:spPr>
          <a:xfrm>
            <a:off x="395536" y="815499"/>
            <a:ext cx="51537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002060"/>
                </a:solidFill>
              </a:rPr>
              <a:t>Często na lekcjach dobrze się bawimy, wykonując króciutkie inscenizacje </a:t>
            </a:r>
          </a:p>
          <a:p>
            <a:r>
              <a:rPr lang="pl-PL" sz="2000" b="1" dirty="0" smtClean="0">
                <a:solidFill>
                  <a:srgbClr val="002060"/>
                </a:solidFill>
              </a:rPr>
              <a:t>do przeczytanych tekstów.</a:t>
            </a:r>
            <a:endParaRPr lang="pl-PL" sz="2000" b="1" dirty="0">
              <a:solidFill>
                <a:srgbClr val="002060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822" y="3501008"/>
            <a:ext cx="3611893" cy="2708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48">
        <p:fade/>
      </p:transition>
    </mc:Choice>
    <mc:Fallback xmlns="">
      <p:transition spd="med" advTm="83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edupage12.edupage.org/connect_photo.php?e=sp4ostroda&amp;s=6&amp;c=/photos/teachers/-5/29/img6b834411c926adc8cd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357298"/>
            <a:ext cx="4095736" cy="3071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ole tekstowe 2"/>
          <p:cNvSpPr txBox="1"/>
          <p:nvPr/>
        </p:nvSpPr>
        <p:spPr>
          <a:xfrm>
            <a:off x="642910" y="357166"/>
            <a:ext cx="7643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002060"/>
                </a:solidFill>
              </a:rPr>
              <a:t>Ojej!  Trzeba ułożyć historyjkę ,, Jak powstaje chleb ? </a:t>
            </a:r>
            <a:r>
              <a:rPr lang="pl-PL" sz="2000" b="1" smtClean="0">
                <a:solidFill>
                  <a:srgbClr val="002060"/>
                </a:solidFill>
              </a:rPr>
              <a:t>” Czy </a:t>
            </a:r>
            <a:r>
              <a:rPr lang="pl-PL" sz="2000" b="1" dirty="0" smtClean="0">
                <a:solidFill>
                  <a:srgbClr val="002060"/>
                </a:solidFill>
              </a:rPr>
              <a:t>damy radę? Musimy uważnie przeczytać.</a:t>
            </a:r>
            <a:endParaRPr lang="pl-PL" sz="2000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http://edupage12.edupage.org/connect_photo.php?e=sp4ostroda&amp;s=6&amp;c=/photos/album/273/hdimg428f4d09b60869ac060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071810"/>
            <a:ext cx="3352767" cy="2514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ole tekstowe 4"/>
          <p:cNvSpPr txBox="1"/>
          <p:nvPr/>
        </p:nvSpPr>
        <p:spPr>
          <a:xfrm>
            <a:off x="428596" y="5072074"/>
            <a:ext cx="3929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002060"/>
                </a:solidFill>
              </a:rPr>
              <a:t>Słowa piosenki nie będą trudne, kiedy będziemy śpiewać razem.</a:t>
            </a:r>
            <a:endParaRPr lang="pl-PL" sz="2000" b="1" dirty="0">
              <a:solidFill>
                <a:srgbClr val="002060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4889710" y="1772816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b="1" dirty="0" smtClean="0">
                <a:solidFill>
                  <a:srgbClr val="FF0000"/>
                </a:solidFill>
                <a:latin typeface="Bookman Old Style" pitchFamily="18" charset="0"/>
              </a:rPr>
              <a:t> Wspólna </a:t>
            </a:r>
            <a:r>
              <a:rPr lang="pl-PL" b="1" dirty="0">
                <a:solidFill>
                  <a:srgbClr val="FF0000"/>
                </a:solidFill>
                <a:latin typeface="Bookman Old Style" pitchFamily="18" charset="0"/>
              </a:rPr>
              <a:t>p</a:t>
            </a:r>
            <a:r>
              <a:rPr lang="pl-PL" b="1" dirty="0" smtClean="0">
                <a:solidFill>
                  <a:srgbClr val="FF0000"/>
                </a:solidFill>
                <a:latin typeface="Bookman Old Style" pitchFamily="18" charset="0"/>
              </a:rPr>
              <a:t>raca na </a:t>
            </a:r>
            <a:r>
              <a:rPr lang="pl-PL" sz="1600" b="1" dirty="0" smtClean="0">
                <a:solidFill>
                  <a:srgbClr val="FF0000"/>
                </a:solidFill>
                <a:latin typeface="Bookman Old Style" pitchFamily="18" charset="0"/>
              </a:rPr>
              <a:t>lekcji</a:t>
            </a:r>
            <a:endParaRPr lang="pl-PL" sz="16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48">
        <p:fade/>
      </p:transition>
    </mc:Choice>
    <mc:Fallback xmlns="">
      <p:transition spd="med" advTm="83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edupage12.edupage.org/connect_photo.php?e=sp4ostroda&amp;s=6&amp;c=/photos/album/318/hdimg78f36f66c45608716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089" y="2276872"/>
            <a:ext cx="4286248" cy="3214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http://edupage12.edupage.org/connect_photo.php?e=sp4ostroda&amp;s=6&amp;c=/photos/album/318/hdimgc8f821744dfe691433d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60648"/>
            <a:ext cx="3600400" cy="2700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ole tekstowe 3"/>
          <p:cNvSpPr txBox="1"/>
          <p:nvPr/>
        </p:nvSpPr>
        <p:spPr>
          <a:xfrm>
            <a:off x="1450969" y="6156050"/>
            <a:ext cx="6624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sz="1600" b="1" dirty="0" smtClean="0">
                <a:solidFill>
                  <a:srgbClr val="FF0000"/>
                </a:solidFill>
                <a:latin typeface="Bookman Old Style" pitchFamily="18" charset="0"/>
              </a:rPr>
              <a:t> Konkurs o Tytuł Mistrza Pięknego Czytania</a:t>
            </a:r>
            <a:endParaRPr lang="pl-PL" sz="16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467544" y="893724"/>
            <a:ext cx="5584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002060"/>
                </a:solidFill>
              </a:rPr>
              <a:t>Kto najpiękniej czyta w naszej szkole?</a:t>
            </a:r>
            <a:endParaRPr lang="pl-PL" sz="2000" b="1" dirty="0">
              <a:solidFill>
                <a:srgbClr val="002060"/>
              </a:solidFill>
            </a:endParaRPr>
          </a:p>
        </p:txBody>
      </p:sp>
      <p:pic>
        <p:nvPicPr>
          <p:cNvPr id="11266" name="Picture 2" descr="http://edupage12.edupage.org/connect_photo.php?e=sp4ostroda&amp;s=6&amp;c=/photos/album/318/hdimg0f95d08e29d27a4bade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336860"/>
            <a:ext cx="3456384" cy="2592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48">
        <p:fade/>
      </p:transition>
    </mc:Choice>
    <mc:Fallback xmlns="">
      <p:transition spd="med" advTm="83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edupage12.edupage.org/connect_photo.php?e=sp4ostroda&amp;s=6&amp;c=/photos/album/287/hdimga85afea18c423463c0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357166"/>
            <a:ext cx="5286412" cy="3964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http://edupage12.edupage.org/connect_photo.php?e=sp4ostroda&amp;s=6&amp;c=/photos/album/287/hdimg69931ab456b35d370f6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007515"/>
            <a:ext cx="4400524" cy="3300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ole tekstowe 3"/>
          <p:cNvSpPr txBox="1"/>
          <p:nvPr/>
        </p:nvSpPr>
        <p:spPr>
          <a:xfrm>
            <a:off x="179512" y="1041925"/>
            <a:ext cx="3567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002060"/>
                </a:solidFill>
              </a:rPr>
              <a:t>Ale Iza pięknie recytuje !</a:t>
            </a:r>
          </a:p>
          <a:p>
            <a:r>
              <a:rPr lang="pl-PL" sz="2000" b="1" dirty="0" smtClean="0">
                <a:solidFill>
                  <a:srgbClr val="002060"/>
                </a:solidFill>
              </a:rPr>
              <a:t>Skąd ona zna tyle wierszy?</a:t>
            </a:r>
            <a:endParaRPr lang="pl-PL" sz="2000" b="1" dirty="0">
              <a:solidFill>
                <a:srgbClr val="00206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5126956" y="5307908"/>
            <a:ext cx="371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sz="1600" b="1" dirty="0" smtClean="0">
                <a:solidFill>
                  <a:srgbClr val="FF0000"/>
                </a:solidFill>
                <a:latin typeface="Bookman Old Style" pitchFamily="18" charset="0"/>
              </a:rPr>
              <a:t> Szkolny konkurs  recytatorski                ,, Wiersze , które lubimy ”</a:t>
            </a:r>
            <a:endParaRPr lang="pl-PL" sz="16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12290" name="Picture 2" descr="http://edupage12.edupage.org/connect_photo.php?e=sp4ostroda&amp;s=6&amp;c=/photos/album/287/hdimgd724b21f00db0a3d41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797152"/>
            <a:ext cx="2628368" cy="19717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48">
        <p:fade/>
      </p:transition>
    </mc:Choice>
    <mc:Fallback xmlns="">
      <p:transition spd="med" advTm="83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edupage12.edupage.org/connect_photo.php?e=sp4ostroda&amp;s=6&amp;c=/photos/album/300/hdimgf784061c0abfc6addf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6365" y="623196"/>
            <a:ext cx="4381531" cy="3286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ole tekstowe 3"/>
          <p:cNvSpPr txBox="1"/>
          <p:nvPr/>
        </p:nvSpPr>
        <p:spPr>
          <a:xfrm>
            <a:off x="571471" y="188640"/>
            <a:ext cx="3429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002060"/>
                </a:solidFill>
              </a:rPr>
              <a:t>Będziemy czytać uważnie                          i ze zrozumieniem,                   wtedy  osiągniemy więcej.</a:t>
            </a:r>
            <a:endParaRPr lang="pl-PL" sz="2000" b="1" dirty="0">
              <a:solidFill>
                <a:srgbClr val="002060"/>
              </a:solidFill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4860032" y="4797152"/>
            <a:ext cx="4742213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b="1" dirty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Sprawdzamy swoje umiejętności </a:t>
            </a:r>
            <a:r>
              <a:rPr lang="pl-PL" b="1" dirty="0" smtClean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na </a:t>
            </a:r>
            <a:r>
              <a:rPr lang="pl-PL" b="1" dirty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Sprawdzianie Trzecioklasisty</a:t>
            </a:r>
            <a:endParaRPr lang="pl-PL" b="1" dirty="0">
              <a:solidFill>
                <a:srgbClr val="FF0000"/>
              </a:solidFill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edupage12.edupage.org/connect_photo.php?e=sp4ostroda&amp;s=6&amp;c=/photos/album/300/hdimg4f70394498d016eb53b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58" y="1412776"/>
            <a:ext cx="4062807" cy="3047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https://edupage12.edupage.org/connect_photo.php?e=sp4ostroda&amp;s=6&amp;c=/photos/album/300/hdimgcf498ec3616c4a65c3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320272"/>
            <a:ext cx="3097683" cy="2323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48">
        <p:fade/>
      </p:transition>
    </mc:Choice>
    <mc:Fallback xmlns="">
      <p:transition spd="med" advTm="83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http://edupage12.edupage.org/connect_photo.php?e=sp4ostroda&amp;s=6&amp;c=/photos/album/266/hdimgaecd3c3cc8a045cfbba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5550" y="270806"/>
            <a:ext cx="3933910" cy="2950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http://edupage12.edupage.org/connect_photo.php?e=sp4ostroda&amp;s=6&amp;c=/photos/album/266/hdimg38df09918858173ef4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564904"/>
            <a:ext cx="2731078" cy="3643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ole tekstowe 5"/>
          <p:cNvSpPr txBox="1"/>
          <p:nvPr/>
        </p:nvSpPr>
        <p:spPr>
          <a:xfrm>
            <a:off x="121991" y="764704"/>
            <a:ext cx="44302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err="1" smtClean="0">
                <a:solidFill>
                  <a:srgbClr val="002060"/>
                </a:solidFill>
              </a:rPr>
              <a:t>Hurrra</a:t>
            </a:r>
            <a:r>
              <a:rPr lang="pl-PL" sz="2000" b="1" dirty="0" smtClean="0">
                <a:solidFill>
                  <a:srgbClr val="002060"/>
                </a:solidFill>
              </a:rPr>
              <a:t> ! Przeczytałam wiersz, narysowałam  do niego ilustrację i … zdobyłam I miejsce</a:t>
            </a:r>
          </a:p>
          <a:p>
            <a:r>
              <a:rPr lang="pl-PL" sz="2000" b="1" dirty="0" smtClean="0">
                <a:solidFill>
                  <a:srgbClr val="002060"/>
                </a:solidFill>
              </a:rPr>
              <a:t>               w konkursie plastycznym.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5630524" y="3533961"/>
            <a:ext cx="4214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sz="1600" b="1" dirty="0" smtClean="0">
                <a:solidFill>
                  <a:srgbClr val="FF0000"/>
                </a:solidFill>
                <a:latin typeface="Bookman Old Style" pitchFamily="18" charset="0"/>
              </a:rPr>
              <a:t> Światowy Dzień Kota </a:t>
            </a:r>
            <a:endParaRPr lang="pl-PL" sz="16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9" name="Picture 2" descr="http://edupage12.edupage.org/connect_photo.php?e=sp4ostroda&amp;s=6&amp;c=/photos/album/269/hdimg620e2713d15c25cc34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4059335"/>
            <a:ext cx="3574499" cy="2680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http://edupage12.edupage.org/connect_photo.php?e=sp4ostroda&amp;s=6&amp;c=/photos/album/266/hdimg1f627ae17762dc580b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273" y="2305925"/>
            <a:ext cx="2582935" cy="1718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48">
        <p:fade/>
      </p:transition>
    </mc:Choice>
    <mc:Fallback xmlns="">
      <p:transition spd="med" advTm="83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edupage12.edupage.org/connect_photo.php?e=sp4ostroda&amp;s=6&amp;c=/photos/teachers/-4/17/hdimg74cc1a9a9eb19efc7a6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119829"/>
            <a:ext cx="4286280" cy="3214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http://edupage12.edupage.org/connect_photo.php?e=sp4ostroda&amp;s=6&amp;c=/photos/album/264/hdimgec98216105f57cf9f81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40905"/>
            <a:ext cx="3571899" cy="2678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ole tekstowe 3"/>
          <p:cNvSpPr txBox="1"/>
          <p:nvPr/>
        </p:nvSpPr>
        <p:spPr>
          <a:xfrm>
            <a:off x="5075707" y="3431461"/>
            <a:ext cx="364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sz="1600" b="1" dirty="0" smtClean="0">
                <a:solidFill>
                  <a:srgbClr val="FF0000"/>
                </a:solidFill>
                <a:latin typeface="Bookman Old Style" pitchFamily="18" charset="0"/>
              </a:rPr>
              <a:t> Dzień Języka Ojczystego</a:t>
            </a:r>
            <a:endParaRPr lang="pl-PL" sz="16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71114" y="875916"/>
            <a:ext cx="32861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002060"/>
                </a:solidFill>
              </a:rPr>
              <a:t>Jaka piękna jest polska mowa. Mogę jej słuchać, słuchać i słuchać…</a:t>
            </a:r>
            <a:endParaRPr lang="pl-PL" sz="20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http://edupage12.edupage.org/connect_photo.php?e=sp4ostroda&amp;s=6&amp;c=/photos/album/264/hdimg6149d2021b10037f3c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77072"/>
            <a:ext cx="3787005" cy="2519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8" name="Picture 6" descr="https://image.freepik.com/darmowe-psd/pioro-i-ka%C5%82amarz-ikon%C4%99--psd_30-257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2" r="10232" b="2770"/>
          <a:stretch/>
        </p:blipFill>
        <p:spPr bwMode="auto">
          <a:xfrm>
            <a:off x="3347864" y="1378938"/>
            <a:ext cx="1296144" cy="13745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48">
        <p:fade/>
      </p:transition>
    </mc:Choice>
    <mc:Fallback xmlns="">
      <p:transition spd="med" advTm="83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407" y="704392"/>
            <a:ext cx="5465007" cy="3643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http://edupage12.edupage.org/connect_photo.php?e=sp4ostroda&amp;s=6&amp;c=/photos/album/199/hdimg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3000372"/>
            <a:ext cx="4643470" cy="34826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ole tekstowe 4"/>
          <p:cNvSpPr txBox="1"/>
          <p:nvPr/>
        </p:nvSpPr>
        <p:spPr>
          <a:xfrm>
            <a:off x="5141224" y="235396"/>
            <a:ext cx="3902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002060"/>
                </a:solidFill>
              </a:rPr>
              <a:t>Czujemy się jak ,,ryby w wodzie”, kiedy występujemy na scenie …</a:t>
            </a:r>
            <a:endParaRPr lang="pl-PL" sz="2000" b="1" dirty="0">
              <a:solidFill>
                <a:srgbClr val="002060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07504" y="5092187"/>
            <a:ext cx="4588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FF0000"/>
                </a:solidFill>
                <a:latin typeface="Bookman Old Style" pitchFamily="18" charset="0"/>
              </a:rPr>
              <a:t>Czytamy wiele scenariuszy. Poznaliśmy ciekawe bajki.</a:t>
            </a:r>
            <a:endParaRPr lang="pl-PL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905" y="1340768"/>
            <a:ext cx="1635646" cy="2180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48">
        <p:fade/>
      </p:transition>
    </mc:Choice>
    <mc:Fallback xmlns="">
      <p:transition spd="med" advTm="83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edupage12.edupage.org/connect_photo.php?e=sp4ostroda&amp;s=6&amp;c=/photos/album/268/hdimgca147025094086a217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7119" y="857232"/>
            <a:ext cx="4953034" cy="3714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http://edupage12.edupage.org/connect_photo.php?e=sp4ostroda&amp;s=6&amp;c=/photos/album/268/hdimg596b7ed4b1d2d92527c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000372"/>
            <a:ext cx="4714908" cy="3536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ole tekstowe 4"/>
          <p:cNvSpPr txBox="1"/>
          <p:nvPr/>
        </p:nvSpPr>
        <p:spPr>
          <a:xfrm>
            <a:off x="179512" y="1124744"/>
            <a:ext cx="5294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002060"/>
                </a:solidFill>
              </a:rPr>
              <a:t>Kiedy byliśmy przedszkolakami, </a:t>
            </a:r>
          </a:p>
          <a:p>
            <a:r>
              <a:rPr lang="pl-PL" sz="2000" b="1" dirty="0" smtClean="0">
                <a:solidFill>
                  <a:srgbClr val="002060"/>
                </a:solidFill>
              </a:rPr>
              <a:t>tylko oglądaliśmy książki.</a:t>
            </a:r>
            <a:endParaRPr lang="pl-PL" sz="2000" b="1" dirty="0">
              <a:solidFill>
                <a:srgbClr val="002060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5385289" y="5237775"/>
            <a:ext cx="3752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sz="1600" b="1" dirty="0" smtClean="0">
                <a:solidFill>
                  <a:srgbClr val="FF0000"/>
                </a:solidFill>
                <a:latin typeface="Bookman Old Style" pitchFamily="18" charset="0"/>
              </a:rPr>
              <a:t> Wizyta dzieci z przedszkola                     w szkolnej bibliotece</a:t>
            </a:r>
            <a:endParaRPr lang="pl-PL" sz="16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48">
        <p:fade/>
      </p:transition>
    </mc:Choice>
    <mc:Fallback xmlns="">
      <p:transition spd="med" advTm="83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J:\czytanie na trawie\DSC0144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9365" y="981076"/>
            <a:ext cx="4046208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 descr="J:\czytanie na trawie\DSC0144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24744"/>
            <a:ext cx="3543551" cy="4924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ole tekstowe 4"/>
          <p:cNvSpPr txBox="1"/>
          <p:nvPr/>
        </p:nvSpPr>
        <p:spPr>
          <a:xfrm>
            <a:off x="4377346" y="332656"/>
            <a:ext cx="4357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002060"/>
                </a:solidFill>
              </a:rPr>
              <a:t>Czytać możemy wszędzie …</a:t>
            </a:r>
            <a:endParaRPr lang="pl-PL" sz="2000" b="1" dirty="0">
              <a:solidFill>
                <a:srgbClr val="002060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248" y="3933056"/>
            <a:ext cx="3922797" cy="2610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48">
        <p:fade/>
      </p:transition>
    </mc:Choice>
    <mc:Fallback xmlns="">
      <p:transition spd="med" advTm="83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5496" y="2050669"/>
            <a:ext cx="6519098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rgbClr val="002060"/>
                </a:solidFill>
                <a:latin typeface="Bookman Old Style" pitchFamily="18" charset="0"/>
              </a:rPr>
              <a:t>Czytamy,</a:t>
            </a:r>
            <a:r>
              <a:rPr lang="pl-PL" dirty="0" smtClean="0">
                <a:solidFill>
                  <a:srgbClr val="002060"/>
                </a:solidFill>
                <a:latin typeface="Bookman Old Style" pitchFamily="18" charset="0"/>
              </a:rPr>
              <a:t> by być pewnymi siebie,</a:t>
            </a:r>
          </a:p>
          <a:p>
            <a:r>
              <a:rPr lang="pl-PL" b="1" dirty="0" smtClean="0">
                <a:solidFill>
                  <a:srgbClr val="002060"/>
                </a:solidFill>
                <a:latin typeface="Bookman Old Style" pitchFamily="18" charset="0"/>
              </a:rPr>
              <a:t>Czytamy</a:t>
            </a:r>
            <a:r>
              <a:rPr lang="pl-PL" dirty="0" smtClean="0">
                <a:solidFill>
                  <a:srgbClr val="002060"/>
                </a:solidFill>
                <a:latin typeface="Bookman Old Style" pitchFamily="18" charset="0"/>
              </a:rPr>
              <a:t>, by być w siódmym niebie,</a:t>
            </a:r>
          </a:p>
          <a:p>
            <a:r>
              <a:rPr lang="pl-PL" b="1" dirty="0" smtClean="0">
                <a:solidFill>
                  <a:srgbClr val="002060"/>
                </a:solidFill>
                <a:latin typeface="Bookman Old Style" pitchFamily="18" charset="0"/>
              </a:rPr>
              <a:t>Czytamy</a:t>
            </a:r>
            <a:r>
              <a:rPr lang="pl-PL" dirty="0" smtClean="0">
                <a:solidFill>
                  <a:srgbClr val="002060"/>
                </a:solidFill>
                <a:latin typeface="Bookman Old Style" pitchFamily="18" charset="0"/>
              </a:rPr>
              <a:t>, żeby więcej wiedzieć,</a:t>
            </a:r>
          </a:p>
          <a:p>
            <a:r>
              <a:rPr lang="pl-PL" b="1" dirty="0" smtClean="0">
                <a:solidFill>
                  <a:srgbClr val="002060"/>
                </a:solidFill>
                <a:latin typeface="Bookman Old Style" pitchFamily="18" charset="0"/>
              </a:rPr>
              <a:t>Czytamy</a:t>
            </a:r>
            <a:r>
              <a:rPr lang="pl-PL" dirty="0" smtClean="0">
                <a:solidFill>
                  <a:srgbClr val="002060"/>
                </a:solidFill>
                <a:latin typeface="Bookman Old Style" pitchFamily="18" charset="0"/>
              </a:rPr>
              <a:t>, żeby jaśniej myśleć,</a:t>
            </a:r>
          </a:p>
          <a:p>
            <a:r>
              <a:rPr lang="pl-PL" b="1" dirty="0" smtClean="0">
                <a:solidFill>
                  <a:srgbClr val="002060"/>
                </a:solidFill>
                <a:latin typeface="Bookman Old Style" pitchFamily="18" charset="0"/>
              </a:rPr>
              <a:t>Czytamy</a:t>
            </a:r>
            <a:r>
              <a:rPr lang="pl-PL" dirty="0" smtClean="0">
                <a:solidFill>
                  <a:srgbClr val="002060"/>
                </a:solidFill>
                <a:latin typeface="Bookman Old Style" pitchFamily="18" charset="0"/>
              </a:rPr>
              <a:t>, żeby poznać świat,</a:t>
            </a:r>
          </a:p>
          <a:p>
            <a:endParaRPr lang="pl-PL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r>
              <a:rPr lang="pl-PL" b="1" dirty="0" smtClean="0">
                <a:solidFill>
                  <a:srgbClr val="002060"/>
                </a:solidFill>
                <a:latin typeface="Bookman Old Style" pitchFamily="18" charset="0"/>
              </a:rPr>
              <a:t>Czytajmy</a:t>
            </a:r>
            <a:r>
              <a:rPr lang="pl-PL" dirty="0" smtClean="0">
                <a:solidFill>
                  <a:srgbClr val="002060"/>
                </a:solidFill>
                <a:latin typeface="Bookman Old Style" pitchFamily="18" charset="0"/>
              </a:rPr>
              <a:t>, nieważne ile mamy lat (...)</a:t>
            </a:r>
          </a:p>
          <a:p>
            <a:endParaRPr lang="pl-PL" sz="2000" dirty="0" smtClean="0">
              <a:latin typeface="Bookman Old Style" pitchFamily="18" charset="0"/>
            </a:endParaRPr>
          </a:p>
        </p:txBody>
      </p:sp>
      <p:pic>
        <p:nvPicPr>
          <p:cNvPr id="3" name="Picture 2" descr="http://edupage12.edupage.org/connect_photo.php?e=sp4ostroda&amp;s=6&amp;c=/photos/teachers/-4/16/hdimg85204a83e842a937293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8346" y="1772816"/>
            <a:ext cx="4000528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ole tekstowe 3"/>
          <p:cNvSpPr txBox="1"/>
          <p:nvPr/>
        </p:nvSpPr>
        <p:spPr>
          <a:xfrm>
            <a:off x="163615" y="5157192"/>
            <a:ext cx="707236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Bookman Old Style" pitchFamily="18" charset="0"/>
              </a:rPr>
              <a:t>                    </a:t>
            </a:r>
            <a:r>
              <a:rPr lang="pl-PL" sz="2000" b="1" dirty="0" smtClean="0">
                <a:solidFill>
                  <a:srgbClr val="FF0000"/>
                </a:solidFill>
                <a:latin typeface="Bookman Old Style" pitchFamily="18" charset="0"/>
              </a:rPr>
              <a:t>( …) Bo ludzie sukcesu dużo czytają,</a:t>
            </a:r>
          </a:p>
          <a:p>
            <a:r>
              <a:rPr lang="pl-PL" sz="2000" b="1" dirty="0" smtClean="0">
                <a:solidFill>
                  <a:srgbClr val="FF0000"/>
                </a:solidFill>
                <a:latin typeface="Bookman Old Style" pitchFamily="18" charset="0"/>
              </a:rPr>
              <a:t>                           Chociaż niby czasu nie mają.</a:t>
            </a:r>
          </a:p>
          <a:p>
            <a:endParaRPr lang="pl-PL" sz="20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r>
              <a:rPr lang="pl-PL" sz="2000" b="1" dirty="0" smtClean="0">
                <a:solidFill>
                  <a:srgbClr val="FF0000"/>
                </a:solidFill>
                <a:latin typeface="Bookman Old Style" pitchFamily="18" charset="0"/>
              </a:rPr>
              <a:t>                                                  </a:t>
            </a:r>
            <a:r>
              <a:rPr lang="pl-PL" sz="1400" b="1" dirty="0" smtClean="0">
                <a:solidFill>
                  <a:srgbClr val="FF0000"/>
                </a:solidFill>
                <a:latin typeface="Bookman Old Style" pitchFamily="18" charset="0"/>
              </a:rPr>
              <a:t>Renata </a:t>
            </a:r>
            <a:r>
              <a:rPr lang="pl-PL" sz="1400" b="1" dirty="0" err="1" smtClean="0">
                <a:solidFill>
                  <a:srgbClr val="FF0000"/>
                </a:solidFill>
                <a:latin typeface="Bookman Old Style" pitchFamily="18" charset="0"/>
              </a:rPr>
              <a:t>Czajęcka</a:t>
            </a:r>
            <a:endParaRPr lang="pl-PL" sz="14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endParaRPr lang="pl-PL" dirty="0">
              <a:latin typeface="Bookman Old Style" pitchFamily="18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2148225" y="284513"/>
            <a:ext cx="5100242" cy="7217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Dlaczego warto czytać?</a:t>
            </a:r>
            <a:endParaRPr lang="pl-PL" sz="40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48">
        <p:fade/>
      </p:transition>
    </mc:Choice>
    <mc:Fallback xmlns="">
      <p:transition spd="med" advTm="83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edupage12.edupage.org/connect_photo.php?e=sp4ostroda&amp;s=6&amp;c=/photos/teachers/-4/17/hdimgc2dcba014d5bd6dd90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2643182"/>
            <a:ext cx="5048253" cy="3786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http://edupage12.edupage.org/connect_photo.php?e=sp4ostroda&amp;s=6&amp;c=/photos/teachers/-4/17/hdimgeb22a7f9005793a33e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9" y="378940"/>
            <a:ext cx="2928958" cy="3907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rostokąt 5"/>
          <p:cNvSpPr/>
          <p:nvPr/>
        </p:nvSpPr>
        <p:spPr>
          <a:xfrm>
            <a:off x="4644008" y="620688"/>
            <a:ext cx="2448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smtClean="0">
                <a:solidFill>
                  <a:srgbClr val="002060"/>
                </a:solidFill>
              </a:rPr>
              <a:t>Poznaliśmy literki i …</a:t>
            </a:r>
            <a:endParaRPr lang="pl-PL" sz="2000" b="1" dirty="0">
              <a:solidFill>
                <a:srgbClr val="002060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539552" y="4941168"/>
            <a:ext cx="2428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b="1" dirty="0" smtClean="0">
                <a:solidFill>
                  <a:srgbClr val="FF0000"/>
                </a:solidFill>
                <a:latin typeface="Bookman Old Style" pitchFamily="18" charset="0"/>
              </a:rPr>
              <a:t> 21 lutego Dzień Języka Ojczystego</a:t>
            </a:r>
            <a:endParaRPr lang="pl-PL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8" name="Picture 2" descr="http://edupage12.edupage.org/connect_photo.php?e=sp4ostroda&amp;s=6&amp;c=/photos/album/264/hdimgba4783b58fa55ec6d13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1714488"/>
            <a:ext cx="2476517" cy="1857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48">
        <p:fade/>
      </p:transition>
    </mc:Choice>
    <mc:Fallback xmlns="">
      <p:transition spd="med" advTm="83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edupage12.edupage.org/connect_photo.php?e=sp4ostroda&amp;s=6&amp;c=/photos/teachers/-4/16/hdimga8af68817b5b575266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893083"/>
            <a:ext cx="5972160" cy="4479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http://edupage12.edupage.org/connect_photo.php?e=sp4ostroda&amp;s=6&amp;c=/photos/teachers/-4/16/hdimg62cd399a5b1b63f3f9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21604"/>
            <a:ext cx="4286280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ole tekstowe 3"/>
          <p:cNvSpPr txBox="1"/>
          <p:nvPr/>
        </p:nvSpPr>
        <p:spPr>
          <a:xfrm>
            <a:off x="642910" y="571480"/>
            <a:ext cx="3429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002060"/>
                </a:solidFill>
              </a:rPr>
              <a:t>zostaliśmy czytelnikami.</a:t>
            </a:r>
            <a:endParaRPr lang="pl-PL" sz="2000" b="1" dirty="0">
              <a:solidFill>
                <a:srgbClr val="00206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5796136" y="3962892"/>
            <a:ext cx="3475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 Pasowanie na czytelnika </a:t>
            </a:r>
            <a:endParaRPr lang="pl-PL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Picture 4" descr="http://edupage12.edupage.org/connect_photo.php?e=sp4ostroda&amp;s=6&amp;c=/photos/album/256/hdimg37025f475316a2e1b04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653136"/>
            <a:ext cx="2614573" cy="1960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48">
        <p:fade/>
      </p:transition>
    </mc:Choice>
    <mc:Fallback xmlns="">
      <p:transition spd="med" advTm="83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edupage12.edupage.org/connect_photo.php?e=sp4ostroda&amp;s=6&amp;c=/photos/album/264/hdimgcbfd9399de624ee706a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9992" y="188640"/>
            <a:ext cx="4183429" cy="3137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ole tekstowe 2"/>
          <p:cNvSpPr txBox="1"/>
          <p:nvPr/>
        </p:nvSpPr>
        <p:spPr>
          <a:xfrm>
            <a:off x="104321" y="1444435"/>
            <a:ext cx="38548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pl-PL" sz="2000" b="1" dirty="0" err="1" smtClean="0">
                <a:solidFill>
                  <a:srgbClr val="002060"/>
                </a:solidFill>
                <a:cs typeface="Times New Roman" pitchFamily="18" charset="0"/>
              </a:rPr>
              <a:t>Oooo</a:t>
            </a:r>
            <a:r>
              <a:rPr lang="pl-PL" sz="2000" b="1" dirty="0" smtClean="0">
                <a:solidFill>
                  <a:srgbClr val="002060"/>
                </a:solidFill>
                <a:cs typeface="Times New Roman" pitchFamily="18" charset="0"/>
              </a:rPr>
              <a:t>! Literki układają się</a:t>
            </a:r>
          </a:p>
          <a:p>
            <a:r>
              <a:rPr lang="pl-PL" sz="2000" b="1" dirty="0" smtClean="0">
                <a:solidFill>
                  <a:srgbClr val="002060"/>
                </a:solidFill>
                <a:cs typeface="Times New Roman" pitchFamily="18" charset="0"/>
              </a:rPr>
              <a:t> w trudne wyrazy –Rumia, Chełm, Bełchatów … </a:t>
            </a:r>
            <a:endParaRPr lang="pl-PL" sz="20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4" name="Picture 2" descr="http://edupage12.edupage.org/connect_photo.php?e=sp4ostroda&amp;s=6&amp;c=/photos/album/256/hdimge79d46673ea8a425e4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599" y="2828002"/>
            <a:ext cx="3619524" cy="2714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ole tekstowe 4"/>
          <p:cNvSpPr txBox="1"/>
          <p:nvPr/>
        </p:nvSpPr>
        <p:spPr>
          <a:xfrm>
            <a:off x="1835696" y="5928388"/>
            <a:ext cx="3429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002060"/>
                </a:solidFill>
              </a:rPr>
              <a:t>a wyrazy w zadania.</a:t>
            </a:r>
            <a:endParaRPr lang="pl-PL" sz="2000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http://edupage12.edupage.org/connect_photo.php?e=sp4ostroda&amp;s=6&amp;c=/photos/album/256/hdimg4a325e062bf6189eef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73016"/>
            <a:ext cx="4128007" cy="3096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48">
        <p:fade/>
      </p:transition>
    </mc:Choice>
    <mc:Fallback xmlns="">
      <p:transition spd="med" advTm="83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85720" y="428604"/>
            <a:ext cx="4572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002060"/>
                </a:solidFill>
              </a:rPr>
              <a:t>Już możemy  samodzielnie wypożyczać</a:t>
            </a:r>
          </a:p>
          <a:p>
            <a:r>
              <a:rPr lang="pl-PL" sz="2000" b="1" dirty="0" smtClean="0">
                <a:solidFill>
                  <a:srgbClr val="002060"/>
                </a:solidFill>
              </a:rPr>
              <a:t>  i czytać  książki, które nas interesują.</a:t>
            </a:r>
            <a:endParaRPr lang="pl-PL" sz="2000" b="1" dirty="0">
              <a:solidFill>
                <a:srgbClr val="002060"/>
              </a:solidFill>
            </a:endParaRPr>
          </a:p>
        </p:txBody>
      </p:sp>
      <p:pic>
        <p:nvPicPr>
          <p:cNvPr id="5" name="Picture 2" descr="http://edupage12.edupage.org/connect_photo.php?e=sp4ostroda&amp;s=6&amp;c=/photos/album/230/hdimgf55158ee5630153e64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857364"/>
            <a:ext cx="4305306" cy="3228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ole tekstowe 5"/>
          <p:cNvSpPr txBox="1"/>
          <p:nvPr/>
        </p:nvSpPr>
        <p:spPr>
          <a:xfrm>
            <a:off x="4857752" y="3571876"/>
            <a:ext cx="4610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b="1" dirty="0" smtClean="0">
                <a:solidFill>
                  <a:srgbClr val="FF0000"/>
                </a:solidFill>
                <a:latin typeface="Bookman Old Style" pitchFamily="18" charset="0"/>
              </a:rPr>
              <a:t> Wizyta w szkolnej bibliotece</a:t>
            </a:r>
            <a:r>
              <a:rPr lang="pl-PL" dirty="0" smtClean="0">
                <a:latin typeface="Bookman Old Style" pitchFamily="18" charset="0"/>
              </a:rPr>
              <a:t>.</a:t>
            </a:r>
            <a:endParaRPr lang="pl-PL" dirty="0">
              <a:latin typeface="Bookman Old Style" pitchFamily="18" charset="0"/>
            </a:endParaRPr>
          </a:p>
        </p:txBody>
      </p:sp>
      <p:pic>
        <p:nvPicPr>
          <p:cNvPr id="7" name="Picture 2" descr="http://edupage12.edupage.org/connect_photo.php?e=sp4ostroda&amp;s=6&amp;c=/photos/album/256/hdimgb091e994030b19c4f41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57166"/>
            <a:ext cx="3929090" cy="2946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http://edupage12.edupage.org/connect_photo.php?e=sp4ostroda&amp;s=6&amp;c=/photos/teachers/-5/30/imgfad99aa3a011d5fa057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9912" y="4239878"/>
            <a:ext cx="3143272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48">
        <p:fade/>
      </p:transition>
    </mc:Choice>
    <mc:Fallback xmlns="">
      <p:transition spd="med" advTm="83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J:\IIa\connect_photo (95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514" y="3135372"/>
            <a:ext cx="4310072" cy="3162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http://edupage12.edupage.org/connect_photo.php?e=sp4ostroda&amp;s=6&amp;c=/photos/album/234/hdimg48c1f5162a5c9dbfa0d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7318" y="476672"/>
            <a:ext cx="3829020" cy="28717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ole tekstowe 3"/>
          <p:cNvSpPr txBox="1"/>
          <p:nvPr/>
        </p:nvSpPr>
        <p:spPr>
          <a:xfrm>
            <a:off x="603423" y="461737"/>
            <a:ext cx="371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002060"/>
                </a:solidFill>
              </a:rPr>
              <a:t>I  decydować, jakie książki będą  w naszej bibliotece.</a:t>
            </a:r>
            <a:endParaRPr lang="pl-PL" sz="2000" b="1" dirty="0">
              <a:solidFill>
                <a:srgbClr val="002060"/>
              </a:solidFill>
            </a:endParaRPr>
          </a:p>
        </p:txBody>
      </p:sp>
      <p:pic>
        <p:nvPicPr>
          <p:cNvPr id="5" name="Picture 2" descr="http://edupage12.edupage.org/connect_photo.php?e=sp4ostroda&amp;s=6&amp;c=/photos/album/234/hdimg9de4c79b0cad3a3ee5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3643314"/>
            <a:ext cx="3333772" cy="2500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4" name="Picture 2" descr="https://sp4ostroda.edupage.org/photos/skin/clipart/ogolnopolskie-wybory-ksiazek-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36" y="1580997"/>
            <a:ext cx="4476750" cy="1143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48">
        <p:fade/>
      </p:transition>
    </mc:Choice>
    <mc:Fallback xmlns="">
      <p:transition spd="med" advTm="83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71514" y="612808"/>
            <a:ext cx="5738410" cy="1182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b="1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Bardzo podobają </a:t>
            </a:r>
            <a:r>
              <a:rPr lang="pl-PL" sz="20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się </a:t>
            </a:r>
            <a:r>
              <a:rPr lang="pl-PL" sz="2000" b="1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nam „Książki </a:t>
            </a:r>
            <a:r>
              <a:rPr lang="pl-PL" sz="20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naszych marzeń</a:t>
            </a:r>
            <a:r>
              <a:rPr lang="pl-PL" sz="2000" b="1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”, które sami wybraliśmy do biblioteki szkolnej.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b="1" dirty="0" smtClean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Chętnie je przeczytamy!</a:t>
            </a:r>
            <a:endParaRPr lang="pl-PL" sz="2000" b="1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9" y="722192"/>
            <a:ext cx="1771650" cy="24384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63" y="2163315"/>
            <a:ext cx="1771650" cy="24384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7" y="4157869"/>
            <a:ext cx="1800225" cy="253365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396" y="2610652"/>
            <a:ext cx="1586416" cy="221263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110" y="4550033"/>
            <a:ext cx="1359312" cy="214148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548" y="2160062"/>
            <a:ext cx="1800667" cy="2256122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067" y="2643126"/>
            <a:ext cx="1914525" cy="2381250"/>
          </a:xfrm>
          <a:prstGeom prst="rect">
            <a:avLst/>
          </a:prstGeom>
        </p:spPr>
      </p:pic>
      <p:pic>
        <p:nvPicPr>
          <p:cNvPr id="2050" name="Picture 2" descr="http://ecsmedia.pl/c/martynka-i-cztery-pory-roku-b-iext615397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223" y="4746273"/>
            <a:ext cx="1663786" cy="204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675" y="4720817"/>
            <a:ext cx="1391762" cy="2031769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28" y="4753391"/>
            <a:ext cx="1294278" cy="1938128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428" y="2643126"/>
            <a:ext cx="1524000" cy="2238375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830" y="337303"/>
            <a:ext cx="1861547" cy="173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40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48">
        <p:fade/>
      </p:transition>
    </mc:Choice>
    <mc:Fallback xmlns="">
      <p:transition spd="med" advTm="83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918</TotalTime>
  <Words>520</Words>
  <Application>Microsoft Office PowerPoint</Application>
  <PresentationFormat>Pokaz na ekranie (4:3)</PresentationFormat>
  <Paragraphs>78</Paragraphs>
  <Slides>31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7" baseType="lpstr">
      <vt:lpstr>Arial</vt:lpstr>
      <vt:lpstr>Bookman Old Style</vt:lpstr>
      <vt:lpstr>Calibri</vt:lpstr>
      <vt:lpstr>Calibri Light</vt:lpstr>
      <vt:lpstr>Times New Roman</vt:lpstr>
      <vt:lpstr>Office Theme</vt:lpstr>
      <vt:lpstr>        Szkoła Podstawowa nr 4 w Ostródzie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Box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Użytkownik</dc:creator>
  <cp:lastModifiedBy>PC</cp:lastModifiedBy>
  <cp:revision>116</cp:revision>
  <dcterms:created xsi:type="dcterms:W3CDTF">2016-05-26T09:19:51Z</dcterms:created>
  <dcterms:modified xsi:type="dcterms:W3CDTF">2016-06-16T07:02:20Z</dcterms:modified>
</cp:coreProperties>
</file>